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notesSlides/notesSlide2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6.xml" ContentType="application/vnd.openxmlformats-officedocument.presentationml.notesSlide+xml"/>
  <Override PartName="/ppt/tags/tag36.xml" ContentType="application/vnd.openxmlformats-officedocument.presentationml.tags+xml"/>
  <Override PartName="/ppt/notesSlides/notesSlide27.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40.xml" ContentType="application/vnd.openxmlformats-officedocument.presentationml.tags+xml"/>
  <Override PartName="/ppt/notesSlides/notesSlide3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Lst>
  <p:notesMasterIdLst>
    <p:notesMasterId r:id="rId75"/>
  </p:notesMasterIdLst>
  <p:handoutMasterIdLst>
    <p:handoutMasterId r:id="rId76"/>
  </p:handoutMasterIdLst>
  <p:sldIdLst>
    <p:sldId id="256" r:id="rId2"/>
    <p:sldId id="275" r:id="rId3"/>
    <p:sldId id="333" r:id="rId4"/>
    <p:sldId id="370" r:id="rId5"/>
    <p:sldId id="334" r:id="rId6"/>
    <p:sldId id="49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460" r:id="rId21"/>
    <p:sldId id="457" r:id="rId22"/>
    <p:sldId id="551" r:id="rId23"/>
    <p:sldId id="268" r:id="rId24"/>
    <p:sldId id="270" r:id="rId25"/>
    <p:sldId id="271" r:id="rId26"/>
    <p:sldId id="410" r:id="rId27"/>
    <p:sldId id="383" r:id="rId28"/>
    <p:sldId id="384" r:id="rId29"/>
    <p:sldId id="415" r:id="rId30"/>
    <p:sldId id="465" r:id="rId31"/>
    <p:sldId id="385" r:id="rId32"/>
    <p:sldId id="411" r:id="rId33"/>
    <p:sldId id="501" r:id="rId34"/>
    <p:sldId id="412" r:id="rId35"/>
    <p:sldId id="503" r:id="rId36"/>
    <p:sldId id="552" r:id="rId37"/>
    <p:sldId id="417" r:id="rId38"/>
    <p:sldId id="409" r:id="rId39"/>
    <p:sldId id="418" r:id="rId40"/>
    <p:sldId id="420" r:id="rId41"/>
    <p:sldId id="419" r:id="rId42"/>
    <p:sldId id="421" r:id="rId43"/>
    <p:sldId id="422" r:id="rId44"/>
    <p:sldId id="423" r:id="rId45"/>
    <p:sldId id="559" r:id="rId46"/>
    <p:sldId id="560" r:id="rId47"/>
    <p:sldId id="561" r:id="rId48"/>
    <p:sldId id="562" r:id="rId49"/>
    <p:sldId id="523" r:id="rId50"/>
    <p:sldId id="513" r:id="rId51"/>
    <p:sldId id="437" r:id="rId52"/>
    <p:sldId id="558" r:id="rId53"/>
    <p:sldId id="439" r:id="rId54"/>
    <p:sldId id="440" r:id="rId55"/>
    <p:sldId id="496" r:id="rId56"/>
    <p:sldId id="467" r:id="rId57"/>
    <p:sldId id="500" r:id="rId58"/>
    <p:sldId id="434" r:id="rId59"/>
    <p:sldId id="466" r:id="rId60"/>
    <p:sldId id="448" r:id="rId61"/>
    <p:sldId id="517" r:id="rId62"/>
    <p:sldId id="520" r:id="rId63"/>
    <p:sldId id="470" r:id="rId64"/>
    <p:sldId id="469" r:id="rId65"/>
    <p:sldId id="485" r:id="rId66"/>
    <p:sldId id="512" r:id="rId67"/>
    <p:sldId id="472" r:id="rId68"/>
    <p:sldId id="508" r:id="rId69"/>
    <p:sldId id="427" r:id="rId70"/>
    <p:sldId id="549" r:id="rId71"/>
    <p:sldId id="342" r:id="rId72"/>
    <p:sldId id="307" r:id="rId73"/>
    <p:sldId id="475" r:id="rId74"/>
  </p:sldIdLst>
  <p:sldSz cx="12192000" cy="6858000"/>
  <p:notesSz cx="7315200" cy="9601200"/>
  <p:embeddedFontLst>
    <p:embeddedFont>
      <p:font typeface="Book Antiqua" panose="02040602050305030304" pitchFamily="18" charset="0"/>
      <p:regular r:id="rId77"/>
      <p:bold r:id="rId78"/>
      <p:italic r:id="rId79"/>
      <p:boldItalic r:id="rId80"/>
    </p:embeddedFont>
    <p:embeddedFont>
      <p:font typeface="Calibri" panose="020F0502020204030204" pitchFamily="34" charset="0"/>
      <p:regular r:id="rId81"/>
      <p:bold r:id="rId82"/>
      <p:italic r:id="rId83"/>
      <p:boldItalic r:id="rId84"/>
    </p:embeddedFont>
    <p:embeddedFont>
      <p:font typeface="Cambria Math" panose="02040503050406030204" pitchFamily="18" charset="0"/>
      <p:regular r:id="rId85"/>
    </p:embeddedFont>
    <p:embeddedFont>
      <p:font typeface="Candara" panose="020E0502030303020204" pitchFamily="34" charset="0"/>
      <p:regular r:id="rId86"/>
      <p:bold r:id="rId87"/>
      <p:italic r:id="rId88"/>
      <p:boldItalic r:id="rId89"/>
    </p:embeddedFont>
    <p:embeddedFont>
      <p:font typeface="Century Gothic" panose="020B0502020202020204" pitchFamily="34" charset="0"/>
      <p:regular r:id="rId90"/>
      <p:bold r:id="rId91"/>
      <p:italic r:id="rId92"/>
      <p:boldItalic r:id="rId93"/>
    </p:embeddedFont>
    <p:embeddedFont>
      <p:font typeface="Monotype Sorts" panose="020B0604020202020204" charset="0"/>
      <p:regular r:id="rId94"/>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79" autoAdjust="0"/>
    <p:restoredTop sz="95339" autoAdjust="0"/>
  </p:normalViewPr>
  <p:slideViewPr>
    <p:cSldViewPr snapToGrid="0">
      <p:cViewPr>
        <p:scale>
          <a:sx n="50" d="100"/>
          <a:sy n="50" d="100"/>
        </p:scale>
        <p:origin x="1386" y="1608"/>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font" Target="fonts/font14.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4.fntdata"/><Relationship Id="rId85"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7.fntdata"/><Relationship Id="rId98"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xfrm>
            <a:off x="457200" y="720725"/>
            <a:ext cx="6400800" cy="3600450"/>
          </a:xfrm>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xfrm>
            <a:off x="457200" y="720725"/>
            <a:ext cx="6400800" cy="3600450"/>
          </a:xfrm>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xfrm>
            <a:off x="457200" y="720725"/>
            <a:ext cx="6400800" cy="3600450"/>
          </a:xfrm>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xfrm>
            <a:off x="457200" y="720725"/>
            <a:ext cx="6400800" cy="3600450"/>
          </a:xfrm>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xfrm>
            <a:off x="457200" y="720725"/>
            <a:ext cx="6400800" cy="3600450"/>
          </a:xfrm>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 happens if we have an </a:t>
            </a:r>
            <a:r>
              <a:rPr lang="en-US" baseline="0" dirty="0" err="1"/>
              <a:t>upflow</a:t>
            </a:r>
            <a:r>
              <a:rPr lang="en-US" baseline="0" dirty="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Also! Dirty</a:t>
            </a:r>
            <a:r>
              <a:rPr lang="en-US" baseline="0" dirty="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42</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xfrm>
            <a:off x="457200" y="720725"/>
            <a:ext cx="6400800" cy="3600450"/>
          </a:xfrm>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xfrm>
            <a:off x="457200" y="720725"/>
            <a:ext cx="6400800" cy="3600450"/>
          </a:xfrm>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71</a:t>
            </a:fld>
            <a:endParaRPr lang="en-US"/>
          </a:p>
        </p:txBody>
      </p:sp>
      <p:sp>
        <p:nvSpPr>
          <p:cNvPr id="244738" name="Rectangle 2"/>
          <p:cNvSpPr>
            <a:spLocks noGrp="1" noRot="1" noChangeAspect="1" noChangeArrowheads="1" noTextEdit="1"/>
          </p:cNvSpPr>
          <p:nvPr>
            <p:ph type="sldImg"/>
          </p:nvPr>
        </p:nvSpPr>
        <p:spPr>
          <a:xfrm>
            <a:off x="457200" y="720725"/>
            <a:ext cx="6400800" cy="3600450"/>
          </a:xfrm>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72</a:t>
            </a:fld>
            <a:endParaRPr lang="en-US"/>
          </a:p>
        </p:txBody>
      </p:sp>
      <p:sp>
        <p:nvSpPr>
          <p:cNvPr id="190466" name="Rectangle 2"/>
          <p:cNvSpPr>
            <a:spLocks noGrp="1" noRot="1" noChangeAspect="1" noChangeArrowheads="1" noTextEdit="1"/>
          </p:cNvSpPr>
          <p:nvPr>
            <p:ph type="sldImg"/>
          </p:nvPr>
        </p:nvSpPr>
        <p:spPr>
          <a:xfrm>
            <a:off x="457200" y="720725"/>
            <a:ext cx="6400800" cy="3600450"/>
          </a:xfrm>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xfrm>
            <a:off x="457200" y="720725"/>
            <a:ext cx="6400800" cy="3600450"/>
          </a:xfrm>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xfrm>
            <a:off x="457200" y="720725"/>
            <a:ext cx="6400800" cy="3600450"/>
          </a:xfrm>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xfrm>
            <a:off x="457200" y="720725"/>
            <a:ext cx="6400800" cy="3600450"/>
          </a:xfrm>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931044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13402617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161480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2159546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1636654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28970093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0000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0000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solidFill>
                  <a:srgbClr val="000000"/>
                </a:solidFill>
              </a:rPr>
              <a:pPr/>
              <a:t>‹#›</a:t>
            </a:fld>
            <a:endParaRPr lang="en-US">
              <a:solidFill>
                <a:srgbClr val="0000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4668659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slideLayout" Target="../slideLayouts/slideLayout2.xml"/><Relationship Id="rId10" Type="http://schemas.openxmlformats.org/officeDocument/2006/relationships/image" Target="../media/image33.png"/><Relationship Id="rId4" Type="http://schemas.openxmlformats.org/officeDocument/2006/relationships/tags" Target="../tags/tag4.xm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youtube.com/watch?v=9tqk2cFDi5o"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9.xml"/><Relationship Id="rId7" Type="http://schemas.openxmlformats.org/officeDocument/2006/relationships/image" Target="../media/image4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3.png"/><Relationship Id="rId5" Type="http://schemas.openxmlformats.org/officeDocument/2006/relationships/slideLayout" Target="../slideLayouts/slideLayout5.xml"/><Relationship Id="rId10" Type="http://schemas.openxmlformats.org/officeDocument/2006/relationships/image" Target="../media/image42.png"/><Relationship Id="rId4" Type="http://schemas.openxmlformats.org/officeDocument/2006/relationships/tags" Target="../tags/tag10.xm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3.xml"/><Relationship Id="rId7" Type="http://schemas.openxmlformats.org/officeDocument/2006/relationships/image" Target="../media/image4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4.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5.xml"/><Relationship Id="rId18" Type="http://schemas.openxmlformats.org/officeDocument/2006/relationships/image" Target="../media/image49.png"/><Relationship Id="rId26" Type="http://schemas.openxmlformats.org/officeDocument/2006/relationships/image" Target="../media/image57.png"/><Relationship Id="rId3" Type="http://schemas.openxmlformats.org/officeDocument/2006/relationships/tags" Target="../tags/tag16.xml"/><Relationship Id="rId21" Type="http://schemas.openxmlformats.org/officeDocument/2006/relationships/image" Target="../media/image52.png"/><Relationship Id="rId7" Type="http://schemas.openxmlformats.org/officeDocument/2006/relationships/tags" Target="../tags/tag20.xml"/><Relationship Id="rId12" Type="http://schemas.openxmlformats.org/officeDocument/2006/relationships/tags" Target="../tags/tag25.xml"/><Relationship Id="rId17" Type="http://schemas.openxmlformats.org/officeDocument/2006/relationships/image" Target="../media/image38.emf"/><Relationship Id="rId25" Type="http://schemas.openxmlformats.org/officeDocument/2006/relationships/image" Target="../media/image56.png"/><Relationship Id="rId2" Type="http://schemas.openxmlformats.org/officeDocument/2006/relationships/tags" Target="../tags/tag15.xml"/><Relationship Id="rId16" Type="http://schemas.openxmlformats.org/officeDocument/2006/relationships/image" Target="../media/image48.png"/><Relationship Id="rId20" Type="http://schemas.openxmlformats.org/officeDocument/2006/relationships/image" Target="../media/image51.png"/><Relationship Id="rId29" Type="http://schemas.openxmlformats.org/officeDocument/2006/relationships/image" Target="../media/image60.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5.png"/><Relationship Id="rId5" Type="http://schemas.openxmlformats.org/officeDocument/2006/relationships/tags" Target="../tags/tag18.xml"/><Relationship Id="rId15" Type="http://schemas.openxmlformats.org/officeDocument/2006/relationships/image" Target="../media/image47.jpeg"/><Relationship Id="rId23" Type="http://schemas.openxmlformats.org/officeDocument/2006/relationships/image" Target="../media/image54.png"/><Relationship Id="rId28" Type="http://schemas.openxmlformats.org/officeDocument/2006/relationships/image" Target="../media/image59.png"/><Relationship Id="rId10" Type="http://schemas.openxmlformats.org/officeDocument/2006/relationships/tags" Target="../tags/tag23.xml"/><Relationship Id="rId19" Type="http://schemas.openxmlformats.org/officeDocument/2006/relationships/image" Target="../media/image5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3.png"/><Relationship Id="rId27" Type="http://schemas.openxmlformats.org/officeDocument/2006/relationships/image" Target="../media/image5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28.xml"/><Relationship Id="rId7" Type="http://schemas.openxmlformats.org/officeDocument/2006/relationships/image" Target="../media/image61.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3.png"/><Relationship Id="rId5" Type="http://schemas.openxmlformats.org/officeDocument/2006/relationships/slideLayout" Target="../slideLayouts/slideLayout5.xml"/><Relationship Id="rId10" Type="http://schemas.openxmlformats.org/officeDocument/2006/relationships/image" Target="../media/image62.png"/><Relationship Id="rId4" Type="http://schemas.openxmlformats.org/officeDocument/2006/relationships/tags" Target="../tags/tag29.xml"/><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0.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0.png"/><Relationship Id="rId3" Type="http://schemas.openxmlformats.org/officeDocument/2006/relationships/tags" Target="../tags/tag31.xml"/><Relationship Id="rId7" Type="http://schemas.openxmlformats.org/officeDocument/2006/relationships/image" Target="../media/image67.png"/><Relationship Id="rId12" Type="http://schemas.openxmlformats.org/officeDocument/2006/relationships/image" Target="../media/image52.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5.xml"/><Relationship Id="rId11" Type="http://schemas.openxmlformats.org/officeDocument/2006/relationships/image" Target="../media/image69.png"/><Relationship Id="rId5" Type="http://schemas.openxmlformats.org/officeDocument/2006/relationships/tags" Target="../tags/tag33.xml"/><Relationship Id="rId10" Type="http://schemas.openxmlformats.org/officeDocument/2006/relationships/image" Target="../media/image47.jpeg"/><Relationship Id="rId4" Type="http://schemas.openxmlformats.org/officeDocument/2006/relationships/tags" Target="../tags/tag32.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5.xml"/><Relationship Id="rId5" Type="http://schemas.openxmlformats.org/officeDocument/2006/relationships/image" Target="../media/image73.png"/><Relationship Id="rId4" Type="http://schemas.openxmlformats.org/officeDocument/2006/relationships/image" Target="../media/image47.jpeg"/></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6.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39.xml"/><Relationship Id="rId7" Type="http://schemas.openxmlformats.org/officeDocument/2006/relationships/image" Target="../media/image74.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47.jpeg"/><Relationship Id="rId5" Type="http://schemas.openxmlformats.org/officeDocument/2006/relationships/notesSlide" Target="../notesSlides/notesSlide28.xml"/><Relationship Id="rId4" Type="http://schemas.openxmlformats.org/officeDocument/2006/relationships/slideLayout" Target="../slideLayouts/slideLayout5.xml"/><Relationship Id="rId9"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emf"/><Relationship Id="rId5" Type="http://schemas.openxmlformats.org/officeDocument/2006/relationships/image" Target="../media/image4.jpeg"/><Relationship Id="rId10" Type="http://schemas.openxmlformats.org/officeDocument/2006/relationships/image" Target="../media/image9.emf"/><Relationship Id="rId4" Type="http://schemas.openxmlformats.org/officeDocument/2006/relationships/image" Target="../media/image3.jpe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5.png"/><Relationship Id="rId5" Type="http://schemas.openxmlformats.org/officeDocument/2006/relationships/image" Target="../media/image47.jpeg"/><Relationship Id="rId4"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hyperlink" Target="http://www.google.com/patents/US2017263"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47.jpe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90.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46.xml"/><Relationship Id="rId7" Type="http://schemas.openxmlformats.org/officeDocument/2006/relationships/image" Target="../media/image9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47.jpeg"/><Relationship Id="rId5" Type="http://schemas.openxmlformats.org/officeDocument/2006/relationships/notesSlide" Target="../notesSlides/notesSlide36.xml"/><Relationship Id="rId4"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49.xml"/><Relationship Id="rId7" Type="http://schemas.openxmlformats.org/officeDocument/2006/relationships/image" Target="../media/image9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7.jpeg"/><Relationship Id="rId5" Type="http://schemas.openxmlformats.org/officeDocument/2006/relationships/notesSlide" Target="../notesSlides/notesSlide37.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96.png"/><Relationship Id="rId3" Type="http://schemas.openxmlformats.org/officeDocument/2006/relationships/tags" Target="../tags/tag52.xml"/><Relationship Id="rId7" Type="http://schemas.openxmlformats.org/officeDocument/2006/relationships/tags" Target="../tags/tag56.xml"/><Relationship Id="rId12" Type="http://schemas.openxmlformats.org/officeDocument/2006/relationships/image" Target="../media/image76.png"/><Relationship Id="rId17" Type="http://schemas.openxmlformats.org/officeDocument/2006/relationships/image" Target="../media/image100.png"/><Relationship Id="rId2" Type="http://schemas.openxmlformats.org/officeDocument/2006/relationships/tags" Target="../tags/tag51.xml"/><Relationship Id="rId16" Type="http://schemas.openxmlformats.org/officeDocument/2006/relationships/image" Target="../media/image99.png"/><Relationship Id="rId1" Type="http://schemas.openxmlformats.org/officeDocument/2006/relationships/tags" Target="../tags/tag50.xml"/><Relationship Id="rId6" Type="http://schemas.openxmlformats.org/officeDocument/2006/relationships/tags" Target="../tags/tag55.xml"/><Relationship Id="rId11" Type="http://schemas.openxmlformats.org/officeDocument/2006/relationships/image" Target="../media/image95.png"/><Relationship Id="rId5" Type="http://schemas.openxmlformats.org/officeDocument/2006/relationships/tags" Target="../tags/tag54.xml"/><Relationship Id="rId15" Type="http://schemas.openxmlformats.org/officeDocument/2006/relationships/image" Target="../media/image98.png"/><Relationship Id="rId10" Type="http://schemas.openxmlformats.org/officeDocument/2006/relationships/image" Target="../media/image47.jpeg"/><Relationship Id="rId4" Type="http://schemas.openxmlformats.org/officeDocument/2006/relationships/tags" Target="../tags/tag53.xml"/><Relationship Id="rId9" Type="http://schemas.openxmlformats.org/officeDocument/2006/relationships/notesSlide" Target="../notesSlides/notesSlide39.xml"/><Relationship Id="rId14" Type="http://schemas.openxmlformats.org/officeDocument/2006/relationships/image" Target="../media/image97.png"/></Relationships>
</file>

<file path=ppt/slides/_rels/slide66.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5.jpe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oleObject" Target="../embeddings/oleObject1.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3E48D1-0624-4270-BB6B-CDEF1B21D17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8680A82-85AA-4BDD-810C-3F4851549C45}"/>
              </a:ext>
            </a:extLst>
          </p:cNvPr>
          <p:cNvPicPr>
            <a:picLocks noChangeAspect="1"/>
          </p:cNvPicPr>
          <p:nvPr/>
        </p:nvPicPr>
        <p:blipFill>
          <a:blip r:embed="rId3"/>
          <a:stretch>
            <a:fillRect/>
          </a:stretch>
        </p:blipFill>
        <p:spPr>
          <a:xfrm>
            <a:off x="0" y="0"/>
            <a:ext cx="7965196" cy="6858000"/>
          </a:xfrm>
          <a:prstGeom prst="rect">
            <a:avLst/>
          </a:prstGeom>
        </p:spPr>
      </p:pic>
      <p:sp>
        <p:nvSpPr>
          <p:cNvPr id="2050" name="Rectangle 2"/>
          <p:cNvSpPr>
            <a:spLocks noGrp="1" noChangeArrowheads="1"/>
          </p:cNvSpPr>
          <p:nvPr>
            <p:ph type="ctrTitle" sz="quarter"/>
          </p:nvPr>
        </p:nvSpPr>
        <p:spPr>
          <a:xfrm>
            <a:off x="7905750" y="552450"/>
            <a:ext cx="3446318" cy="1470025"/>
          </a:xfrm>
        </p:spPr>
        <p:txBody>
          <a:bodyPr/>
          <a:lstStyle/>
          <a:p>
            <a:r>
              <a:rPr lang="en-US" dirty="0"/>
              <a:t>Filtration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Filtration is a land and capital intensive option</a:t>
            </a:r>
          </a:p>
        </p:txBody>
      </p:sp>
      <p:sp>
        <p:nvSpPr>
          <p:cNvPr id="235523" name="Rectangle 3"/>
          <p:cNvSpPr>
            <a:spLocks noGrp="1" noChangeArrowheads="1"/>
          </p:cNvSpPr>
          <p:nvPr>
            <p:ph idx="1"/>
          </p:nvPr>
        </p:nvSpPr>
        <p:spPr>
          <a:xfrm>
            <a:off x="457199" y="1600200"/>
            <a:ext cx="752475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8462974" y="22100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1959747" y="2463193"/>
            <a:ext cx="7829550" cy="3209925"/>
          </a:xfrm>
          <a:prstGeom prst="rect">
            <a:avLst/>
          </a:prstGeom>
          <a:noFill/>
          <a:ln w="9525">
            <a:noFill/>
            <a:miter lim="800000"/>
            <a:headEnd/>
            <a:tailEnd/>
          </a:ln>
        </p:spPr>
      </p:pic>
      <p:sp>
        <p:nvSpPr>
          <p:cNvPr id="4" name="TextBox 3"/>
          <p:cNvSpPr txBox="1"/>
          <p:nvPr/>
        </p:nvSpPr>
        <p:spPr>
          <a:xfrm>
            <a:off x="1994733" y="17159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3926083" y="17757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6233448" y="17244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8096428" y="19979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1959747" y="34181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3811190" y="40681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7905750"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8251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510381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83820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165735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1428750" y="0"/>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4801214" y="3274145"/>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6580852" y="226144"/>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6197398" y="487753"/>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3552516" y="206479"/>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5346597" y="468089"/>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5346597" y="468089"/>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4449556" y="468089"/>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1373060" y="6858002"/>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875E-6 0 L -1.875E-6 -1.00972 " pathEditMode="relative" rAng="0" ptsTypes="AA">
                                      <p:cBhvr>
                                        <p:cTn id="6" dur="500" fill="hold"/>
                                        <p:tgtEl>
                                          <p:spTgt spid="12"/>
                                        </p:tgtEl>
                                        <p:attrNameLst>
                                          <p:attrName>ppt_x</p:attrName>
                                          <p:attrName>ppt_y</p:attrName>
                                        </p:attrNameLst>
                                      </p:cBhvr>
                                      <p:rCtr x="0" y="-5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5975" y="1600200"/>
            <a:ext cx="8045450" cy="452596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1729098" y="306348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85893" y="175371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354374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858775" y="367460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67656" y="349287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890495" y="5036312"/>
            <a:ext cx="2438400" cy="1200150"/>
          </a:xfrm>
          <a:prstGeom prst="rect">
            <a:avLst/>
          </a:prstGeom>
          <a:noFill/>
          <a:ln w="9525">
            <a:noFill/>
            <a:miter lim="800000"/>
            <a:headEnd/>
            <a:tailEnd/>
          </a:ln>
        </p:spPr>
      </p:pic>
      <p:sp>
        <p:nvSpPr>
          <p:cNvPr id="8" name="TextBox 7"/>
          <p:cNvSpPr txBox="1"/>
          <p:nvPr/>
        </p:nvSpPr>
        <p:spPr>
          <a:xfrm>
            <a:off x="1746191" y="314894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2310213" y="373006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3223189" y="38226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4136165" y="391521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5655893" y="376851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6406499" y="38440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7157105" y="39194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8745200" y="37386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9341981" y="373717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9802030" y="376138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6268008" y="179595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4247716" y="532055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677824" y="612523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774969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7391400"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860519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3234225" y="254168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661375" y="1947444"/>
            <a:ext cx="1678002" cy="383022"/>
          </a:xfrm>
          <a:prstGeom prst="rect">
            <a:avLst/>
          </a:prstGeom>
          <a:noFill/>
          <a:ln w="9525">
            <a:noFill/>
            <a:miter lim="800000"/>
            <a:headEnd/>
            <a:tailEnd/>
          </a:ln>
        </p:spPr>
      </p:pic>
      <p:sp>
        <p:nvSpPr>
          <p:cNvPr id="13" name="TextBox 12"/>
          <p:cNvSpPr txBox="1"/>
          <p:nvPr/>
        </p:nvSpPr>
        <p:spPr>
          <a:xfrm>
            <a:off x="6485210" y="409917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any 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106809" y="178200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06809" y="370188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02140" y="452646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102140" y="5517097"/>
            <a:ext cx="3812571" cy="665905"/>
          </a:xfrm>
          <a:prstGeom prst="rect">
            <a:avLst/>
          </a:prstGeom>
        </p:spPr>
      </p:pic>
      <p:sp>
        <p:nvSpPr>
          <p:cNvPr id="3" name="TextBox 2"/>
          <p:cNvSpPr txBox="1"/>
          <p:nvPr/>
        </p:nvSpPr>
        <p:spPr>
          <a:xfrm>
            <a:off x="6772533" y="1886002"/>
            <a:ext cx="4147504" cy="1815882"/>
          </a:xfrm>
          <a:prstGeom prst="rect">
            <a:avLst/>
          </a:prstGeom>
          <a:noFill/>
        </p:spPr>
        <p:txBody>
          <a:bodyPr wrap="square" rtlCol="0">
            <a:spAutoFit/>
          </a:bodyPr>
          <a:lstStyle/>
          <a:p>
            <a:r>
              <a:rPr lang="en-US" b="0" dirty="0"/>
              <a:t>Always check the velocity of unit processes to see if they are going to be cost effective</a:t>
            </a:r>
          </a:p>
        </p:txBody>
      </p:sp>
      <p:grpSp>
        <p:nvGrpSpPr>
          <p:cNvPr id="16" name="Group 15"/>
          <p:cNvGrpSpPr/>
          <p:nvPr/>
        </p:nvGrpSpPr>
        <p:grpSpPr>
          <a:xfrm>
            <a:off x="5339149" y="568565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a:t>This term dominates</a:t>
              </a:r>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800155012"/>
              </p:ext>
            </p:extLst>
          </p:nvPr>
        </p:nvGraphicFramePr>
        <p:xfrm>
          <a:off x="149414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146685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 0.18 mm/s (includes chemical room, bathroom, office)</a:t>
            </a:r>
          </a:p>
          <a:p>
            <a:endParaRPr lang="en-US" sz="1600" b="0" dirty="0"/>
          </a:p>
        </p:txBody>
      </p:sp>
      <p:sp>
        <p:nvSpPr>
          <p:cNvPr id="5" name="Rounded Rectangle 4"/>
          <p:cNvSpPr/>
          <p:nvPr/>
        </p:nvSpPr>
        <p:spPr bwMode="auto">
          <a:xfrm>
            <a:off x="909332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908113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310656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447865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factor of 20 matters!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2908300" y="179705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3733800" y="179705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3733800" y="215265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3733800" y="416718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3733800" y="501015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5016500" y="264795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2882900" y="236855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2857500" y="611505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1455738" y="416718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1808163" y="549433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1444625" y="596423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7172325" y="591185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3733800" y="361315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7126288" y="295433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8431213" y="290988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9518650" y="289242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3746500" y="591185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2933700" y="567690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6921500" y="607060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3111500" y="621665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2908300" y="446405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948762" cy="523220"/>
          </a:xfrm>
          <a:prstGeom prst="rect">
            <a:avLst/>
          </a:prstGeom>
          <a:noFill/>
        </p:spPr>
        <p:txBody>
          <a:bodyPr wrap="none" rtlCol="0">
            <a:spAutoFit/>
          </a:bodyPr>
          <a:lstStyle/>
          <a:p>
            <a:r>
              <a:rPr lang="en-US" b="0" dirty="0">
                <a:solidFill>
                  <a:schemeClr val="accent4"/>
                </a:solidFill>
              </a:rPr>
              <a:t>Similar in size to AguaClara Clarifier (1 mm/s)</a:t>
            </a:r>
          </a:p>
        </p:txBody>
      </p:sp>
      <p:grpSp>
        <p:nvGrpSpPr>
          <p:cNvPr id="2" name="Group 1"/>
          <p:cNvGrpSpPr/>
          <p:nvPr/>
        </p:nvGrpSpPr>
        <p:grpSpPr>
          <a:xfrm>
            <a:off x="9680054" y="0"/>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930770" y="3202675"/>
            <a:ext cx="4080130" cy="830997"/>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39304" y="48682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2603500" y="18161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3429000" y="18161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3429000" y="27305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3429000" y="38814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3429000" y="50292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4711700" y="27559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2578100" y="23876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2552700" y="61341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1150938" y="41862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1503363" y="55133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1139825" y="59832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6867525" y="59309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3429000" y="30480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3441700" y="59309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2628900" y="56959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2641600" y="61150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2895600" y="23749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2628900" y="43624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6057900" y="62230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7137400" y="19050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7380641" y="39533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7472716" y="44089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7472716" y="48280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7472716" y="5247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2560075" y="59706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7502284" y="56725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359490" y="423763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3403176" y="367093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2291209" y="482485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6132458" y="200032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2648211" y="306311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951663" y="537111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5726998" y="413949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9140847" y="413259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7117978" y="450048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4381357" y="1495949"/>
            <a:ext cx="801522" cy="1263939"/>
          </a:xfrm>
          <a:prstGeom prst="rect">
            <a:avLst/>
          </a:prstGeom>
          <a:noFill/>
          <a:ln w="9525">
            <a:noFill/>
            <a:miter lim="800000"/>
            <a:headEnd/>
            <a:tailEnd/>
          </a:ln>
          <a:effectLst/>
        </p:spPr>
      </p:pic>
      <p:sp>
        <p:nvSpPr>
          <p:cNvPr id="4" name="Right Brace 3"/>
          <p:cNvSpPr/>
          <p:nvPr/>
        </p:nvSpPr>
        <p:spPr bwMode="auto">
          <a:xfrm>
            <a:off x="5210474" y="228458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4422300" y="214811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4119053" y="207895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5836347" y="492377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2407409" y="329394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971970" y="194271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3953334" y="246069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51630" y="598380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117978" y="598380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(slow sand &amp; membrane filters)</a:t>
            </a:r>
          </a:p>
          <a:p>
            <a:pPr lvl="1"/>
            <a:r>
              <a:rPr lang="en-US" sz="2400" dirty="0"/>
              <a:t>Particles to be removed are larger than the pore size</a:t>
            </a:r>
          </a:p>
          <a:p>
            <a:pPr lvl="1"/>
            <a:r>
              <a:rPr lang="en-US" sz="2400" dirty="0"/>
              <a:t>Clog rapidly and large piezometric head required</a:t>
            </a:r>
          </a:p>
          <a:p>
            <a:pPr lvl="1"/>
            <a:r>
              <a:rPr lang="en-US" sz="2400" dirty="0"/>
              <a:t>Head loss increases faster and faster as pores clog</a:t>
            </a:r>
          </a:p>
          <a:p>
            <a:r>
              <a:rPr lang="en-US" sz="2800" dirty="0"/>
              <a:t>Depth filtration (rapid sand and stacked rapid)</a:t>
            </a:r>
          </a:p>
          <a:p>
            <a:pPr lvl="1"/>
            <a:r>
              <a:rPr lang="en-US" sz="2400" dirty="0"/>
              <a:t>Particles to be removed are much smaller than </a:t>
            </a:r>
            <a:br>
              <a:rPr lang="en-US" sz="2400" dirty="0"/>
            </a:br>
            <a:r>
              <a:rPr lang="en-US" sz="2400" dirty="0"/>
              <a:t>the pore size</a:t>
            </a:r>
          </a:p>
          <a:p>
            <a:pPr lvl="1"/>
            <a:r>
              <a:rPr lang="en-US" sz="2400" dirty="0"/>
              <a:t>Require that particles collide with and attach to the media</a:t>
            </a:r>
          </a:p>
          <a:p>
            <a:pPr lvl="1"/>
            <a:r>
              <a:rPr lang="en-US" sz="2400" dirty="0"/>
              <a:t>Can handle more solids before developing excessive head loss</a:t>
            </a:r>
          </a:p>
          <a:p>
            <a:pPr lvl="1"/>
            <a:r>
              <a:rPr lang="en-US" sz="2400" dirty="0"/>
              <a:t>Head loss increases at a constant rate</a:t>
            </a:r>
          </a:p>
        </p:txBody>
      </p:sp>
      <p:sp>
        <p:nvSpPr>
          <p:cNvPr id="5" name="Right Brace 4"/>
          <p:cNvSpPr/>
          <p:nvPr/>
        </p:nvSpPr>
        <p:spPr bwMode="auto">
          <a:xfrm>
            <a:off x="10089003" y="33739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10429501" y="43592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10106095" y="16160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10445973" y="20954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6000750" y="472916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1705283" y="186797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1734778" y="353946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5346700" y="383110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3622572" y="402188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1852765" y="424738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3309319" y="353946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4507476" y="256047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7535811" y="239891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8047082" y="366728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7319503" y="179915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7162185" y="206075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7376875" y="266052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7697532" y="392888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577462" y="619774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7553853" y="250588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9395202" y="0"/>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812713" y="605332"/>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15979" y="335140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04866" y="619774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8916095" y="42256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9378211" y="39994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7982029" y="30615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7972198" y="28030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8100016" y="64083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cxnSpLocks/>
            <a:stCxn id="7" idx="1"/>
          </p:cNvCxnSpPr>
          <p:nvPr/>
        </p:nvCxnSpPr>
        <p:spPr bwMode="auto">
          <a:xfrm flipH="1">
            <a:off x="6538323" y="65755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a:cxnSpLocks/>
          </p:cNvCxnSpPr>
          <p:nvPr/>
        </p:nvCxnSpPr>
        <p:spPr bwMode="auto">
          <a:xfrm rot="10800000">
            <a:off x="6557988" y="30604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a:cxnSpLocks/>
          </p:cNvCxnSpPr>
          <p:nvPr/>
        </p:nvCxnSpPr>
        <p:spPr bwMode="auto">
          <a:xfrm rot="10800000">
            <a:off x="7227366" y="42452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a:cxnSpLocks/>
          </p:cNvCxnSpPr>
          <p:nvPr/>
        </p:nvCxnSpPr>
        <p:spPr bwMode="auto">
          <a:xfrm rot="10800000">
            <a:off x="7253155" y="51940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a:cxnSpLocks/>
          </p:cNvCxnSpPr>
          <p:nvPr/>
        </p:nvCxnSpPr>
        <p:spPr bwMode="auto">
          <a:xfrm rot="10800000">
            <a:off x="7175786" y="63493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a:cxnSpLocks/>
          </p:cNvCxnSpPr>
          <p:nvPr/>
        </p:nvCxnSpPr>
        <p:spPr bwMode="auto">
          <a:xfrm rot="5400000">
            <a:off x="5083307" y="48189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a:cxnSpLocks/>
          </p:cNvCxnSpPr>
          <p:nvPr/>
        </p:nvCxnSpPr>
        <p:spPr bwMode="auto">
          <a:xfrm rot="5400000">
            <a:off x="6901984" y="36488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a:cxnSpLocks/>
          </p:cNvCxnSpPr>
          <p:nvPr/>
        </p:nvCxnSpPr>
        <p:spPr bwMode="auto">
          <a:xfrm rot="5400000">
            <a:off x="6910627" y="57927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8916096" y="47073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a:cxnSpLocks/>
          </p:cNvCxnSpPr>
          <p:nvPr/>
        </p:nvCxnSpPr>
        <p:spPr bwMode="auto">
          <a:xfrm rot="5400000">
            <a:off x="7014342" y="47234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mc:Choice xmlns:a14="http://schemas.microsoft.com/office/drawing/2010/main" Requires="a14">
          <p:sp>
            <p:nvSpPr>
              <p:cNvPr id="55" name="TextBox 54"/>
              <p:cNvSpPr txBox="1"/>
              <p:nvPr/>
            </p:nvSpPr>
            <p:spPr>
              <a:xfrm>
                <a:off x="1390650" y="51512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p:sp>
            <p:nvSpPr>
              <p:cNvPr id="55" name="TextBox 54"/>
              <p:cNvSpPr txBox="1">
                <a:spLocks noRot="1" noChangeAspect="1" noMove="1" noResize="1" noEditPoints="1" noAdjustHandles="1" noChangeArrowheads="1" noChangeShapeType="1" noTextEdit="1"/>
              </p:cNvSpPr>
              <p:nvPr/>
            </p:nvSpPr>
            <p:spPr>
              <a:xfrm>
                <a:off x="1390650" y="5151297"/>
                <a:ext cx="5589672" cy="523220"/>
              </a:xfrm>
              <a:prstGeom prst="rect">
                <a:avLst/>
              </a:prstGeom>
              <a:blipFill>
                <a:blip r:embed="rId16"/>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8916096" y="51754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8906262" y="33210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8760413" y="64339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530666" y="24236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3435455" y="17814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7237946" y="17565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17"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404297" y="43823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537621" y="2306503"/>
            <a:ext cx="8700939" cy="231341"/>
          </a:xfrm>
          <a:prstGeom prst="rect">
            <a:avLst/>
          </a:prstGeom>
        </p:spPr>
      </p:pic>
      <p:pic>
        <p:nvPicPr>
          <p:cNvPr id="9" name="Picture 8"/>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540437" y="3477939"/>
            <a:ext cx="5017551" cy="205196"/>
          </a:xfrm>
          <a:prstGeom prst="rect">
            <a:avLst/>
          </a:prstGeom>
        </p:spPr>
      </p:pic>
      <p:pic>
        <p:nvPicPr>
          <p:cNvPr id="16" name="Picture 15"/>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24534" y="4414106"/>
            <a:ext cx="4288930" cy="512360"/>
          </a:xfrm>
          <a:prstGeom prst="rect">
            <a:avLst/>
          </a:prstGeom>
        </p:spPr>
      </p:pic>
      <p:pic>
        <p:nvPicPr>
          <p:cNvPr id="25" name="Picture 24"/>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7193829" y="35196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7355273" y="47087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6251075" y="44764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7136108" y="57040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7357634" y="6400205"/>
            <a:ext cx="300450" cy="151207"/>
          </a:xfrm>
          <a:prstGeom prst="rect">
            <a:avLst/>
          </a:prstGeom>
        </p:spPr>
      </p:pic>
      <p:pic>
        <p:nvPicPr>
          <p:cNvPr id="11" name="Picture 10"/>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196569" y="58259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2497308" y="164632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2497308" y="253620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875E-6 2.22222E-6 L -0.08555 -0.30787 " pathEditMode="relative" rAng="0" ptsTypes="AA">
                                      <p:cBhvr>
                                        <p:cTn id="6" dur="2000" fill="hold"/>
                                        <p:tgtEl>
                                          <p:spTgt spid="58"/>
                                        </p:tgtEl>
                                        <p:attrNameLst>
                                          <p:attrName>ppt_x</p:attrName>
                                          <p:attrName>ppt_y</p:attrName>
                                        </p:attrNameLst>
                                      </p:cBhvr>
                                      <p:rCtr x="-4284" y="-153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23186" y="549518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5967567" y="193142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8715204" y="396186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6417091" y="3151078"/>
            <a:ext cx="4602542" cy="523220"/>
          </a:xfrm>
          <a:prstGeom prst="rect">
            <a:avLst/>
          </a:prstGeom>
          <a:noFill/>
        </p:spPr>
        <p:txBody>
          <a:bodyPr wrap="none" rtlCol="0">
            <a:spAutoFit/>
          </a:bodyPr>
          <a:lstStyle/>
          <a:p>
            <a:r>
              <a:rPr lang="en-US" b="0" dirty="0"/>
              <a:t>Backwash Head Loss </a:t>
            </a:r>
            <a:r>
              <a:rPr lang="en-US" sz="1600" b="0" dirty="0"/>
              <a:t>(force balance)</a:t>
            </a:r>
            <a:endParaRPr lang="en-US" b="0" dirty="0"/>
          </a:p>
        </p:txBody>
      </p:sp>
      <p:sp>
        <p:nvSpPr>
          <p:cNvPr id="16" name="TextBox 15"/>
          <p:cNvSpPr txBox="1"/>
          <p:nvPr/>
        </p:nvSpPr>
        <p:spPr>
          <a:xfrm>
            <a:off x="8299450" y="537064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5478178" y="539344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026996" y="190779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026996" y="313175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023186" y="4331017"/>
            <a:ext cx="7442285" cy="668952"/>
          </a:xfrm>
          <a:prstGeom prst="rect">
            <a:avLst/>
          </a:prstGeom>
        </p:spPr>
      </p:pic>
      <p:sp>
        <p:nvSpPr>
          <p:cNvPr id="13" name="Rounded Rectangle 12"/>
          <p:cNvSpPr/>
          <p:nvPr/>
        </p:nvSpPr>
        <p:spPr bwMode="auto">
          <a:xfrm>
            <a:off x="4486109" y="580604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identify a need, then invent</a:t>
            </a:r>
          </a:p>
        </p:txBody>
      </p:sp>
      <p:sp>
        <p:nvSpPr>
          <p:cNvPr id="3" name="Content Placeholder 2"/>
          <p:cNvSpPr>
            <a:spLocks noGrp="1"/>
          </p:cNvSpPr>
          <p:nvPr>
            <p:ph idx="1"/>
          </p:nvPr>
        </p:nvSpPr>
        <p:spPr/>
        <p:txBody>
          <a:bodyPr/>
          <a:lstStyle/>
          <a:p>
            <a:r>
              <a:rPr lang="en-US" dirty="0"/>
              <a:t>Slow sand – capital and labor intensive</a:t>
            </a:r>
          </a:p>
          <a:p>
            <a:r>
              <a:rPr lang="en-US" dirty="0"/>
              <a:t>Rapid sand – require pumps for backwash or require 6 filters working together</a:t>
            </a:r>
          </a:p>
          <a:p>
            <a:endParaRPr lang="en-US" dirty="0"/>
          </a:p>
          <a:p>
            <a:r>
              <a:rPr lang="en-US" dirty="0"/>
              <a:t>Neither of these are good options for small communities</a:t>
            </a:r>
          </a:p>
          <a:p>
            <a:r>
              <a:rPr lang="en-US" dirty="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7188423" y="3089719"/>
            <a:ext cx="5003578" cy="3768281"/>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7188423" y="3105316"/>
            <a:ext cx="5003578" cy="375268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7200900" y="3114675"/>
            <a:ext cx="4991100" cy="3743325"/>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11125769" y="0"/>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Filter Set:</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814964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8149646" y="4198627"/>
            <a:ext cx="3566104" cy="2659373"/>
          </a:xfrm>
          <a:prstGeom prst="rect">
            <a:avLst/>
          </a:prstGeom>
          <a:noFill/>
          <a:ln w="9525">
            <a:noFill/>
            <a:miter lim="800000"/>
            <a:headEnd/>
            <a:tailEnd/>
          </a:ln>
        </p:spPr>
      </p:pic>
      <p:sp>
        <p:nvSpPr>
          <p:cNvPr id="7" name="Rectangle 6"/>
          <p:cNvSpPr/>
          <p:nvPr/>
        </p:nvSpPr>
        <p:spPr>
          <a:xfrm>
            <a:off x="1121477" y="6273225"/>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1121478" y="3783099"/>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67959" y="1563719"/>
            <a:ext cx="3566104" cy="2005934"/>
          </a:xfrm>
          <a:prstGeom prst="rect">
            <a:avLst/>
          </a:prstGeom>
        </p:spPr>
      </p:pic>
      <p:sp>
        <p:nvSpPr>
          <p:cNvPr id="4" name="TextBox 3"/>
          <p:cNvSpPr txBox="1"/>
          <p:nvPr/>
        </p:nvSpPr>
        <p:spPr>
          <a:xfrm>
            <a:off x="4634063" y="1689523"/>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179339" y="4320390"/>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07739" y="5151876"/>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38011" y="5554551"/>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591550" y="289162"/>
            <a:ext cx="3600450"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a:t>The Low Flow Challenge: Filter Set</a:t>
            </a:r>
            <a:endParaRPr lang="en-US" dirty="0"/>
          </a:p>
        </p:txBody>
      </p:sp>
      <p:sp>
        <p:nvSpPr>
          <p:cNvPr id="3" name="Content Placeholder 2"/>
          <p:cNvSpPr>
            <a:spLocks noGrp="1"/>
          </p:cNvSpPr>
          <p:nvPr>
            <p:ph idx="1"/>
          </p:nvPr>
        </p:nvSpPr>
        <p:spPr>
          <a:xfrm>
            <a:off x="457200" y="1600200"/>
            <a:ext cx="8001000" cy="4525963"/>
          </a:xfrm>
        </p:spPr>
        <p:txBody>
          <a:bodyPr/>
          <a:lstStyle/>
          <a:p>
            <a:r>
              <a:rPr lang="en-US" dirty="0"/>
              <a:t>Assume plant flow is 6 L/s, Filtration velocity is 1.8 mm/s and backwash velocity is 9 mm/s and that a set of filters will backwash one filter</a:t>
            </a:r>
          </a:p>
          <a:p>
            <a:r>
              <a:rPr lang="en-US" dirty="0"/>
              <a:t>How many filters?</a:t>
            </a:r>
          </a:p>
          <a:p>
            <a:r>
              <a:rPr lang="en-US" dirty="0"/>
              <a:t>Total filter area?</a:t>
            </a:r>
          </a:p>
          <a:p>
            <a:r>
              <a:rPr lang="en-US"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898340" y="1073940"/>
            <a:ext cx="2899299" cy="4638394"/>
          </a:xfrm>
          <a:prstGeom prst="rect">
            <a:avLst/>
          </a:prstGeom>
        </p:spPr>
      </p:pic>
      <p:pic>
        <p:nvPicPr>
          <p:cNvPr id="5" name="Picture 4"/>
          <p:cNvPicPr>
            <a:picLocks noChangeAspect="1"/>
          </p:cNvPicPr>
          <p:nvPr/>
        </p:nvPicPr>
        <p:blipFill>
          <a:blip r:embed="rId4"/>
          <a:stretch>
            <a:fillRect/>
          </a:stretch>
        </p:blipFill>
        <p:spPr>
          <a:xfrm>
            <a:off x="9397093" y="0"/>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Sand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a:p>
            <a:pPr lvl="1">
              <a:lnSpc>
                <a:spcPct val="80000"/>
              </a:lnSpc>
            </a:pPr>
            <a:r>
              <a:rPr lang="en-US" sz="2400" dirty="0"/>
              <a:t>No pumps needed</a:t>
            </a:r>
          </a:p>
        </p:txBody>
      </p:sp>
      <p:sp>
        <p:nvSpPr>
          <p:cNvPr id="308228" name="Rectangle 4"/>
          <p:cNvSpPr>
            <a:spLocks noChangeArrowheads="1"/>
          </p:cNvSpPr>
          <p:nvPr/>
        </p:nvSpPr>
        <p:spPr bwMode="auto">
          <a:xfrm>
            <a:off x="0" y="6519446"/>
            <a:ext cx="10553700" cy="338554"/>
          </a:xfrm>
          <a:prstGeom prst="rect">
            <a:avLst/>
          </a:prstGeom>
          <a:noFill/>
          <a:ln w="12700">
            <a:noFill/>
            <a:miter lim="800000"/>
            <a:headEnd type="none" w="lg" len="med"/>
            <a:tailEnd type="none" w="lg" len="med"/>
          </a:ln>
          <a:effectLst/>
        </p:spPr>
        <p:txBody>
          <a:bodyPr wrap="square">
            <a:spAutoFit/>
          </a:bodyPr>
          <a:lstStyle/>
          <a:p>
            <a:r>
              <a:rPr lang="en-US" sz="1600" b="0" dirty="0"/>
              <a:t>“</a:t>
            </a:r>
            <a:r>
              <a:rPr lang="en-US" sz="1600" b="0" dirty="0" err="1"/>
              <a:t>Biosand</a:t>
            </a:r>
            <a:r>
              <a:rPr lang="en-US" sz="1600" b="0" dirty="0"/>
              <a:t>” is a misnomer based on a misunderstanding of SSF mechanisms. The preferred term is intermittent SSF (ISSF)</a:t>
            </a:r>
          </a:p>
        </p:txBody>
      </p:sp>
      <p:sp>
        <p:nvSpPr>
          <p:cNvPr id="5" name="Right Brace 4"/>
          <p:cNvSpPr/>
          <p:nvPr/>
        </p:nvSpPr>
        <p:spPr bwMode="auto">
          <a:xfrm>
            <a:off x="10570373" y="342832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10572013" y="444487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10555348" y="155224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10806256" y="225332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1305309" cy="1143000"/>
          </a:xfrm>
        </p:spPr>
        <p:txBody>
          <a:bodyPr/>
          <a:lstStyle/>
          <a:p>
            <a:pPr algn="l"/>
            <a:r>
              <a:rPr lang="en-US" dirty="0"/>
              <a:t>Store filter water?</a:t>
            </a:r>
          </a:p>
        </p:txBody>
      </p:sp>
      <p:sp>
        <p:nvSpPr>
          <p:cNvPr id="3" name="Content Placeholder 2"/>
          <p:cNvSpPr>
            <a:spLocks noGrp="1"/>
          </p:cNvSpPr>
          <p:nvPr>
            <p:ph idx="1"/>
          </p:nvPr>
        </p:nvSpPr>
        <p:spPr>
          <a:xfrm>
            <a:off x="2048796" y="16154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Would increase AguaClara plant size by 50%! </a:t>
            </a:r>
            <a:r>
              <a:rPr lang="en-US" sz="2000" dirty="0" err="1"/>
              <a:t>Vnet</a:t>
            </a:r>
            <a:r>
              <a:rPr lang="en-US" sz="2000" dirty="0"/>
              <a:t> for entire plant is 0.18 mm/s</a:t>
            </a:r>
          </a:p>
        </p:txBody>
      </p:sp>
      <p:grpSp>
        <p:nvGrpSpPr>
          <p:cNvPr id="4" name="Group 3"/>
          <p:cNvGrpSpPr/>
          <p:nvPr/>
        </p:nvGrpSpPr>
        <p:grpSpPr>
          <a:xfrm>
            <a:off x="1104900" y="27030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9796397" y="7452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908399" y="0"/>
            <a:ext cx="2283601" cy="3273692"/>
          </a:xfrm>
          <a:prstGeom prst="rect">
            <a:avLst/>
          </a:prstGeom>
          <a:solidFill>
            <a:schemeClr val="bg1"/>
          </a:solidFill>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Low Flow Challenge</a:t>
            </a:r>
            <a:endParaRPr lang="en-US" dirty="0"/>
          </a:p>
        </p:txBody>
      </p:sp>
      <p:sp>
        <p:nvSpPr>
          <p:cNvPr id="3" name="Content Placeholder 2"/>
          <p:cNvSpPr>
            <a:spLocks noGrp="1"/>
          </p:cNvSpPr>
          <p:nvPr>
            <p:ph idx="1"/>
          </p:nvPr>
        </p:nvSpPr>
        <p:spPr>
          <a:xfrm>
            <a:off x="457200" y="1600200"/>
            <a:ext cx="8115300" cy="4525963"/>
          </a:xfrm>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9258300" y="1575463"/>
            <a:ext cx="1915236" cy="1436427"/>
          </a:xfrm>
          <a:prstGeom prst="rect">
            <a:avLst/>
          </a:prstGeom>
          <a:noFill/>
          <a:ln w="9525">
            <a:noFill/>
            <a:miter lim="800000"/>
            <a:headEnd/>
            <a:tailEnd/>
          </a:ln>
        </p:spPr>
      </p:pic>
      <p:grpSp>
        <p:nvGrpSpPr>
          <p:cNvPr id="5" name="Group 4"/>
          <p:cNvGrpSpPr/>
          <p:nvPr/>
        </p:nvGrpSpPr>
        <p:grpSpPr>
          <a:xfrm>
            <a:off x="9010650" y="3181350"/>
            <a:ext cx="2500032" cy="1105553"/>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9296400" y="4700601"/>
            <a:ext cx="2243881" cy="1682912"/>
          </a:xfrm>
          <a:prstGeom prst="rect">
            <a:avLst/>
          </a:prstGeom>
          <a:noFill/>
          <a:ln w="9525">
            <a:noFill/>
            <a:miter lim="800000"/>
            <a:headEnd/>
            <a:tailEnd/>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Trick:</a:t>
            </a:r>
            <a:br>
              <a:rPr lang="en-US"/>
            </a:br>
            <a:r>
              <a:rPr lang="en-US"/>
              <a:t>Stacked Rapid Sand Filter (StaRS)</a:t>
            </a:r>
            <a:endParaRPr lang="en-US" dirty="0"/>
          </a:p>
        </p:txBody>
      </p:sp>
      <p:sp>
        <p:nvSpPr>
          <p:cNvPr id="38" name="Rectangle 37" descr="Cork"/>
          <p:cNvSpPr>
            <a:spLocks noChangeArrowheads="1"/>
          </p:cNvSpPr>
          <p:nvPr/>
        </p:nvSpPr>
        <p:spPr bwMode="auto">
          <a:xfrm>
            <a:off x="9017257" y="25391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9275510" y="24291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9017257" y="35076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9017257" y="21655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8538107" y="57710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8533191" y="49992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8528275" y="42273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8523359" y="34555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9019888" y="38414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9024804" y="46132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9029720" y="53851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2931824" y="27702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3831476" y="27702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4731128" y="27702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5630780" y="27702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6530432" y="27702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7435954" y="42106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7711816" y="40218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7435954" y="45154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7430084" y="27702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7782003" y="51476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2951504" y="57276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611412" y="48683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1534043" y="57090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1410263" y="52953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645826" y="44996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1704819" y="30936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1253620" y="36526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660578" y="42194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2518902" y="17624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8555361" y="33312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8555361" y="41063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8555361" y="48814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8555361" y="56565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10261258" y="37277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10261258" y="45029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10261258" y="52780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638915" y="61033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60577" y="34050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05772" y="46088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8528" y="5193273"/>
            <a:ext cx="655814" cy="154506"/>
          </a:xfrm>
          <a:prstGeom prst="rect">
            <a:avLst/>
          </a:prstGeom>
          <a:solidFill>
            <a:schemeClr val="bg1"/>
          </a:solidFill>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8991600" cy="4525963"/>
          </a:xfrm>
        </p:spPr>
        <p:txBody>
          <a:bodyPr/>
          <a:lstStyle/>
          <a:p>
            <a:r>
              <a:rPr lang="en-US" dirty="0"/>
              <a:t>Tradition says Filtered Water</a:t>
            </a:r>
          </a:p>
          <a:p>
            <a:r>
              <a:rPr lang="en-US" dirty="0"/>
              <a:t>Why not use Settled water?</a:t>
            </a:r>
          </a:p>
          <a:p>
            <a:r>
              <a:rPr lang="en-US" dirty="0"/>
              <a:t>Public Health trade off?</a:t>
            </a:r>
          </a:p>
          <a:p>
            <a:pPr lvl="1"/>
            <a:r>
              <a:rPr lang="en-US" dirty="0"/>
              <a:t>Filter to waste after backwash is required in any case due to contamination of manifold tubing</a:t>
            </a:r>
          </a:p>
          <a:p>
            <a:pPr lvl="1"/>
            <a:r>
              <a:rPr lang="en-US" dirty="0"/>
              <a:t>Use of settled water significantly simplifies the system</a:t>
            </a:r>
          </a:p>
          <a:p>
            <a:r>
              <a:rPr lang="en-US" dirty="0"/>
              <a:t>Same flow rate and water source during filtration and backwash!!!!</a:t>
            </a:r>
          </a:p>
          <a:p>
            <a:r>
              <a:rPr lang="en-US" dirty="0"/>
              <a:t>Eliminate empty </a:t>
            </a:r>
            <a:r>
              <a:rPr lang="en-US" dirty="0" err="1"/>
              <a:t>clearwell</a:t>
            </a:r>
            <a:r>
              <a:rPr lang="en-US" dirty="0"/>
              <a:t> failure mode</a:t>
            </a:r>
          </a:p>
          <a:p>
            <a:pPr lvl="1"/>
            <a:endParaRPr lang="en-US" dirty="0"/>
          </a:p>
        </p:txBody>
      </p:sp>
      <p:sp>
        <p:nvSpPr>
          <p:cNvPr id="47" name="Rectangle 46" descr="Cork"/>
          <p:cNvSpPr>
            <a:spLocks noChangeArrowheads="1"/>
          </p:cNvSpPr>
          <p:nvPr/>
        </p:nvSpPr>
        <p:spPr bwMode="auto">
          <a:xfrm>
            <a:off x="10101878" y="26743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10360131" y="25642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10101878" y="55847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10101878" y="51963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10101878" y="48079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10101878" y="44195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10101878" y="40312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10454546" y="40705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10101878" y="30676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10454546" y="36821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10101878" y="23007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9622728" y="59062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9617812" y="51344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9612896" y="43625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9607980" y="35907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10104509" y="39766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10109425" y="47484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10114341" y="55203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9639982" y="57917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7CCBA8-8CEE-428C-B213-435F232676F0}"/>
              </a:ext>
            </a:extLst>
          </p:cNvPr>
          <p:cNvPicPr>
            <a:picLocks noChangeAspect="1"/>
          </p:cNvPicPr>
          <p:nvPr/>
        </p:nvPicPr>
        <p:blipFill>
          <a:blip r:embed="rId2"/>
          <a:stretch>
            <a:fillRect/>
          </a:stretch>
        </p:blipFill>
        <p:spPr>
          <a:xfrm>
            <a:off x="2113402" y="0"/>
            <a:ext cx="7965196" cy="6858000"/>
          </a:xfrm>
          <a:prstGeom prst="rect">
            <a:avLst/>
          </a:prstGeom>
        </p:spPr>
      </p:pic>
    </p:spTree>
    <p:extLst>
      <p:ext uri="{BB962C8B-B14F-4D97-AF65-F5344CB8AC3E}">
        <p14:creationId xmlns:p14="http://schemas.microsoft.com/office/powerpoint/2010/main" val="23494780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2F36B5-D2CA-4A9E-A4A8-F4B9F58B7553}"/>
              </a:ext>
            </a:extLst>
          </p:cNvPr>
          <p:cNvPicPr>
            <a:picLocks noChangeAspect="1"/>
          </p:cNvPicPr>
          <p:nvPr/>
        </p:nvPicPr>
        <p:blipFill>
          <a:blip r:embed="rId2"/>
          <a:stretch>
            <a:fillRect/>
          </a:stretch>
        </p:blipFill>
        <p:spPr>
          <a:xfrm>
            <a:off x="2127000" y="0"/>
            <a:ext cx="7938000" cy="6858000"/>
          </a:xfrm>
          <a:prstGeom prst="rect">
            <a:avLst/>
          </a:prstGeom>
        </p:spPr>
      </p:pic>
      <p:sp>
        <p:nvSpPr>
          <p:cNvPr id="3" name="TextBox 2">
            <a:extLst>
              <a:ext uri="{FF2B5EF4-FFF2-40B4-BE49-F238E27FC236}">
                <a16:creationId xmlns:a16="http://schemas.microsoft.com/office/drawing/2014/main" id="{1DF147F2-4064-4DE2-B46A-97BFAF335D80}"/>
              </a:ext>
            </a:extLst>
          </p:cNvPr>
          <p:cNvSpPr txBox="1"/>
          <p:nvPr/>
        </p:nvSpPr>
        <p:spPr>
          <a:xfrm>
            <a:off x="6610350" y="571500"/>
            <a:ext cx="2345514" cy="954107"/>
          </a:xfrm>
          <a:prstGeom prst="rect">
            <a:avLst/>
          </a:prstGeom>
          <a:noFill/>
        </p:spPr>
        <p:txBody>
          <a:bodyPr wrap="none" rtlCol="0">
            <a:spAutoFit/>
          </a:bodyPr>
          <a:lstStyle/>
          <a:p>
            <a:r>
              <a:rPr lang="en-US" b="0" dirty="0"/>
              <a:t>Inlet tank</a:t>
            </a:r>
          </a:p>
          <a:p>
            <a:r>
              <a:rPr lang="en-US" b="0" dirty="0"/>
              <a:t>Clarified water</a:t>
            </a:r>
          </a:p>
        </p:txBody>
      </p:sp>
    </p:spTree>
    <p:extLst>
      <p:ext uri="{BB962C8B-B14F-4D97-AF65-F5344CB8AC3E}">
        <p14:creationId xmlns:p14="http://schemas.microsoft.com/office/powerpoint/2010/main" val="2796240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A2333-3E72-4C84-B266-6CE61D78D1D3}"/>
              </a:ext>
            </a:extLst>
          </p:cNvPr>
          <p:cNvPicPr>
            <a:picLocks noChangeAspect="1"/>
          </p:cNvPicPr>
          <p:nvPr/>
        </p:nvPicPr>
        <p:blipFill>
          <a:blip r:embed="rId2"/>
          <a:stretch>
            <a:fillRect/>
          </a:stretch>
        </p:blipFill>
        <p:spPr>
          <a:xfrm>
            <a:off x="2153608" y="0"/>
            <a:ext cx="7884784" cy="6858000"/>
          </a:xfrm>
          <a:prstGeom prst="rect">
            <a:avLst/>
          </a:prstGeom>
        </p:spPr>
      </p:pic>
      <p:sp>
        <p:nvSpPr>
          <p:cNvPr id="3" name="TextBox 2">
            <a:extLst>
              <a:ext uri="{FF2B5EF4-FFF2-40B4-BE49-F238E27FC236}">
                <a16:creationId xmlns:a16="http://schemas.microsoft.com/office/drawing/2014/main" id="{52F2DAFE-4525-4008-B007-4C81F4E915FC}"/>
              </a:ext>
            </a:extLst>
          </p:cNvPr>
          <p:cNvSpPr txBox="1"/>
          <p:nvPr/>
        </p:nvSpPr>
        <p:spPr>
          <a:xfrm>
            <a:off x="6762750" y="723900"/>
            <a:ext cx="2186817" cy="954107"/>
          </a:xfrm>
          <a:prstGeom prst="rect">
            <a:avLst/>
          </a:prstGeom>
          <a:noFill/>
        </p:spPr>
        <p:txBody>
          <a:bodyPr wrap="none" rtlCol="0">
            <a:spAutoFit/>
          </a:bodyPr>
          <a:lstStyle/>
          <a:p>
            <a:r>
              <a:rPr lang="en-US" b="0" dirty="0"/>
              <a:t>Outlet tank</a:t>
            </a:r>
          </a:p>
          <a:p>
            <a:r>
              <a:rPr lang="en-US" b="0" dirty="0"/>
              <a:t>Filtered water</a:t>
            </a:r>
          </a:p>
        </p:txBody>
      </p:sp>
      <p:sp>
        <p:nvSpPr>
          <p:cNvPr id="4" name="TextBox 3">
            <a:extLst>
              <a:ext uri="{FF2B5EF4-FFF2-40B4-BE49-F238E27FC236}">
                <a16:creationId xmlns:a16="http://schemas.microsoft.com/office/drawing/2014/main" id="{1D7BE46F-1ED5-44C0-8087-99F7E8D4F444}"/>
              </a:ext>
            </a:extLst>
          </p:cNvPr>
          <p:cNvSpPr txBox="1"/>
          <p:nvPr/>
        </p:nvSpPr>
        <p:spPr>
          <a:xfrm>
            <a:off x="6819900" y="190500"/>
            <a:ext cx="3809056" cy="523220"/>
          </a:xfrm>
          <a:prstGeom prst="rect">
            <a:avLst/>
          </a:prstGeom>
          <a:noFill/>
        </p:spPr>
        <p:txBody>
          <a:bodyPr wrap="none" rtlCol="0">
            <a:spAutoFit/>
          </a:bodyPr>
          <a:lstStyle/>
          <a:p>
            <a:r>
              <a:rPr lang="en-US" b="0" dirty="0"/>
              <a:t>Remove to filter to waste</a:t>
            </a:r>
          </a:p>
        </p:txBody>
      </p:sp>
      <p:cxnSp>
        <p:nvCxnSpPr>
          <p:cNvPr id="6" name="Straight Arrow Connector 5">
            <a:extLst>
              <a:ext uri="{FF2B5EF4-FFF2-40B4-BE49-F238E27FC236}">
                <a16:creationId xmlns:a16="http://schemas.microsoft.com/office/drawing/2014/main" id="{9AF9CCE7-45AC-497C-B893-C1FAF9293AFD}"/>
              </a:ext>
            </a:extLst>
          </p:cNvPr>
          <p:cNvCxnSpPr>
            <a:stCxn id="4" idx="1"/>
          </p:cNvCxnSpPr>
          <p:nvPr/>
        </p:nvCxnSpPr>
        <p:spPr>
          <a:xfrm flipH="1">
            <a:off x="6057900" y="452110"/>
            <a:ext cx="762000" cy="405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071451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70CCE2-3B63-483E-B207-786DD78FD139}"/>
              </a:ext>
            </a:extLst>
          </p:cNvPr>
          <p:cNvPicPr>
            <a:picLocks noChangeAspect="1"/>
          </p:cNvPicPr>
          <p:nvPr/>
        </p:nvPicPr>
        <p:blipFill>
          <a:blip r:embed="rId2"/>
          <a:stretch>
            <a:fillRect/>
          </a:stretch>
        </p:blipFill>
        <p:spPr>
          <a:xfrm>
            <a:off x="2124171" y="0"/>
            <a:ext cx="7943658" cy="6858000"/>
          </a:xfrm>
          <a:prstGeom prst="rect">
            <a:avLst/>
          </a:prstGeom>
        </p:spPr>
      </p:pic>
      <p:sp>
        <p:nvSpPr>
          <p:cNvPr id="3" name="TextBox 2">
            <a:extLst>
              <a:ext uri="{FF2B5EF4-FFF2-40B4-BE49-F238E27FC236}">
                <a16:creationId xmlns:a16="http://schemas.microsoft.com/office/drawing/2014/main" id="{403183BF-784D-4430-AFF4-C79D7E612D8C}"/>
              </a:ext>
            </a:extLst>
          </p:cNvPr>
          <p:cNvSpPr txBox="1"/>
          <p:nvPr/>
        </p:nvSpPr>
        <p:spPr>
          <a:xfrm>
            <a:off x="6819900" y="190500"/>
            <a:ext cx="2704587" cy="523220"/>
          </a:xfrm>
          <a:prstGeom prst="rect">
            <a:avLst/>
          </a:prstGeom>
          <a:noFill/>
        </p:spPr>
        <p:txBody>
          <a:bodyPr wrap="none" rtlCol="0">
            <a:spAutoFit/>
          </a:bodyPr>
          <a:lstStyle/>
          <a:p>
            <a:r>
              <a:rPr lang="en-US" b="0" dirty="0"/>
              <a:t>Backwash siphon</a:t>
            </a:r>
          </a:p>
        </p:txBody>
      </p:sp>
    </p:spTree>
    <p:extLst>
      <p:ext uri="{BB962C8B-B14F-4D97-AF65-F5344CB8AC3E}">
        <p14:creationId xmlns:p14="http://schemas.microsoft.com/office/powerpoint/2010/main" val="36715429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53919" y="177260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a:t>Filter performance depends on pretreatment</a:t>
              </a:r>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2983431" y="240860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4674231" y="225727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3373224" y="221674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5180643" y="208438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58913" y="195738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3012862" y="159226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4715506" y="159226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6430849" y="196047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6365653" y="156662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7065283" y="219405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2527952" y="220819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4356754" y="223678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6400907" y="563888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6000750" y="216125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633E78-7983-4AE5-93AB-C8D5D74349CD}"/>
              </a:ext>
            </a:extLst>
          </p:cNvPr>
          <p:cNvPicPr>
            <a:picLocks noChangeAspect="1"/>
          </p:cNvPicPr>
          <p:nvPr/>
        </p:nvPicPr>
        <p:blipFill>
          <a:blip r:embed="rId2"/>
          <a:stretch>
            <a:fillRect/>
          </a:stretch>
        </p:blipFill>
        <p:spPr>
          <a:xfrm>
            <a:off x="8046006" y="3361864"/>
            <a:ext cx="4145994" cy="3496136"/>
          </a:xfrm>
          <a:prstGeom prst="rect">
            <a:avLst/>
          </a:prstGeom>
        </p:spPr>
      </p:pic>
      <p:pic>
        <p:nvPicPr>
          <p:cNvPr id="12492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97397"/>
            <a:ext cx="8096250" cy="536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9486901" y="1506765"/>
            <a:ext cx="2527678" cy="5198836"/>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4587637" y="154399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15285" y="564148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51562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167640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19220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90316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89088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8538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90639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645302" y="4978700"/>
            <a:ext cx="1642667" cy="213333"/>
          </a:xfrm>
          <a:prstGeom prst="rect">
            <a:avLst/>
          </a:prstGeom>
          <a:solidFill>
            <a:schemeClr val="bg1"/>
          </a:solidFill>
        </p:spPr>
      </p:pic>
      <p:grpSp>
        <p:nvGrpSpPr>
          <p:cNvPr id="28" name="Group 27"/>
          <p:cNvGrpSpPr>
            <a:grpSpLocks noChangeAspect="1"/>
          </p:cNvGrpSpPr>
          <p:nvPr/>
        </p:nvGrpSpPr>
        <p:grpSpPr>
          <a:xfrm>
            <a:off x="42672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pipe 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829801" cy="1143000"/>
          </a:xfrm>
        </p:spPr>
        <p:txBody>
          <a:bodyPr/>
          <a:lstStyle/>
          <a:p>
            <a:r>
              <a:rPr lang="en-US" dirty="0"/>
              <a:t>Floc/Floc Filter/Plate Settlers do the hard work</a:t>
            </a:r>
          </a:p>
        </p:txBody>
      </p:sp>
      <p:sp>
        <p:nvSpPr>
          <p:cNvPr id="3" name="Content Placeholder 2"/>
          <p:cNvSpPr>
            <a:spLocks noGrp="1"/>
          </p:cNvSpPr>
          <p:nvPr>
            <p:ph idx="1"/>
          </p:nvPr>
        </p:nvSpPr>
        <p:spPr/>
        <p:txBody>
          <a:bodyPr/>
          <a:lstStyle/>
          <a:p>
            <a:r>
              <a:rPr lang="en-US"/>
              <a:t>The amount of water wasted from each unit process is determined by the solids concentration of wasted water.</a:t>
            </a:r>
          </a:p>
          <a:p>
            <a:r>
              <a:rPr lang="en-US"/>
              <a:t>The goal is to minimize volume of wasted water: therefore maximize solids concentration of waste</a:t>
            </a:r>
          </a:p>
          <a:p>
            <a:r>
              <a:rPr lang="en-US"/>
              <a:t>Backwash water is less concentrated than floc hopper waste</a:t>
            </a:r>
          </a:p>
          <a:p>
            <a:pPr lvl="1"/>
            <a:r>
              <a:rPr lang="en-US"/>
              <a:t>Goal is to minimize solids entering filter!</a:t>
            </a:r>
          </a:p>
          <a:p>
            <a:pPr lvl="1"/>
            <a:r>
              <a:rPr lang="en-US"/>
              <a:t>Backwash water can be reprocessed, but that requires a pump (a good option to explore for dry season water saving)</a:t>
            </a:r>
            <a:endParaRPr lang="en-US" dirty="0"/>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cxnSpLocks/>
            <a:endCxn id="2" idx="1"/>
          </p:cNvCxnSpPr>
          <p:nvPr/>
        </p:nvCxnSpPr>
        <p:spPr bwMode="auto">
          <a:xfrm rot="16200000" flipV="1">
            <a:off x="-1360787" y="2618086"/>
            <a:ext cx="4229100" cy="593128"/>
          </a:xfrm>
          <a:prstGeom prst="bentConnector4">
            <a:avLst>
              <a:gd name="adj1" fmla="val 450"/>
              <a:gd name="adj2" fmla="val 138541"/>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a:xfrm>
            <a:off x="457200" y="1600200"/>
            <a:ext cx="10325100" cy="4525963"/>
          </a:xfrm>
        </p:spPr>
        <p:txBody>
          <a:bodyPr/>
          <a:lstStyle/>
          <a:p>
            <a:r>
              <a:rPr lang="en-US" dirty="0"/>
              <a:t>Spacing between inlet pipes (or outlet pipes) must be small compared with layer depth</a:t>
            </a:r>
          </a:p>
          <a:p>
            <a:r>
              <a:rPr lang="en-US" dirty="0"/>
              <a:t>All inlets and outlets (except bottom inlet) must be high and dry during backwash</a:t>
            </a:r>
          </a:p>
        </p:txBody>
      </p:sp>
      <p:grpSp>
        <p:nvGrpSpPr>
          <p:cNvPr id="4" name="Group 3"/>
          <p:cNvGrpSpPr/>
          <p:nvPr/>
        </p:nvGrpSpPr>
        <p:grpSpPr>
          <a:xfrm>
            <a:off x="10836476" y="163830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5710186" y="448698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6218186" y="555854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6319532" y="161427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5293227" y="159301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5066994" y="162490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4835473" y="157174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4757686" y="135565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4757686" y="158674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8021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50307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5256161"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6535686" y="84204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5068042"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5293467"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5521274"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5006924" y="669043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5265686" y="595701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5054549" y="559506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5456186" y="518072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5281561" y="482988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5520226" y="161427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5484761" y="155827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5503811" y="412821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5997524" y="631261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6083544" y="161427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5844869" y="160364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6065786" y="519977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6408686" y="483306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6308674" y="448222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5807024" y="596494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5805436"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6043561"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6280099"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4843411" y="241610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4757686" y="26720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5071566" y="134536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5296991" y="134536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5524798" y="134536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5849441" y="134536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6087566" y="134536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6324104" y="134536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7043686" y="3429145"/>
            <a:ext cx="1262063" cy="3310024"/>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7046861" y="3873784"/>
            <a:ext cx="1262063" cy="2836924"/>
          </a:xfrm>
          <a:prstGeom prst="rect">
            <a:avLst/>
          </a:prstGeom>
          <a:blipFill dpi="0" rotWithShape="1">
            <a:blip r:embed="rId10"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7619949" y="42393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7621536" y="496958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7621536" y="537122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7619949" y="610306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7619949" y="389961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7621536" y="45917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7619949" y="57252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7600899" y="493148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7597724" y="5672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7597724" y="6434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7600899" y="459017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7592961" y="531089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7599311" y="607131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7065514" y="376159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7091310" y="367942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7351659" y="369879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7815050"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8114851"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8397190" y="50166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8487838" y="108959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7043686" y="22141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a:cxnSpLocks/>
          </p:cNvCxnSpPr>
          <p:nvPr/>
        </p:nvCxnSpPr>
        <p:spPr bwMode="auto">
          <a:xfrm>
            <a:off x="2435092" y="3434584"/>
            <a:ext cx="7509021" cy="0"/>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8831580" y="130593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9934967" y="3645861"/>
            <a:ext cx="113904" cy="288578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8830606" y="630791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2467137" y="451318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2510355" y="672639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a:cxnSpLocks/>
          </p:cNvCxnSpPr>
          <p:nvPr/>
        </p:nvCxnSpPr>
        <p:spPr bwMode="auto">
          <a:xfrm flipH="1">
            <a:off x="2447239" y="3631553"/>
            <a:ext cx="7487728" cy="0"/>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2526277" y="135237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2475080" y="1345365"/>
            <a:ext cx="846161" cy="2070204"/>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290971" y="3177254"/>
            <a:ext cx="755335" cy="369332"/>
          </a:xfrm>
          <a:prstGeom prst="rect">
            <a:avLst/>
          </a:prstGeom>
          <a:noFill/>
        </p:spPr>
        <p:txBody>
          <a:bodyPr wrap="none" rtlCol="0">
            <a:spAutoFit/>
          </a:bodyPr>
          <a:lstStyle/>
          <a:p>
            <a:r>
              <a:rPr lang="en-US" sz="1800" b="0" dirty="0"/>
              <a:t>10 cm</a:t>
            </a:r>
          </a:p>
        </p:txBody>
      </p:sp>
      <p:cxnSp>
        <p:nvCxnSpPr>
          <p:cNvPr id="142" name="Straight Connector 141"/>
          <p:cNvCxnSpPr/>
          <p:nvPr/>
        </p:nvCxnSpPr>
        <p:spPr bwMode="auto">
          <a:xfrm flipH="1">
            <a:off x="2458038" y="94294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a:cxnSpLocks/>
          </p:cNvCxnSpPr>
          <p:nvPr/>
        </p:nvCxnSpPr>
        <p:spPr bwMode="auto">
          <a:xfrm flipH="1">
            <a:off x="1866734" y="397037"/>
            <a:ext cx="3862198"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2444390" y="26055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5851762" y="215063"/>
            <a:ext cx="1709448" cy="830997"/>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5687992" y="40613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5674344" y="63056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2475080" y="453003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4898333" y="29284"/>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5761293" y="0"/>
            <a:ext cx="896204" cy="369332"/>
          </a:xfrm>
          <a:prstGeom prst="rect">
            <a:avLst/>
          </a:prstGeom>
          <a:noFill/>
        </p:spPr>
        <p:txBody>
          <a:bodyPr wrap="square" rtlCol="0">
            <a:spAutoFit/>
          </a:bodyPr>
          <a:lstStyle/>
          <a:p>
            <a:r>
              <a:rPr lang="en-US" sz="1800" b="0" dirty="0"/>
              <a:t>Outlet</a:t>
            </a:r>
          </a:p>
        </p:txBody>
      </p:sp>
      <p:pic>
        <p:nvPicPr>
          <p:cNvPr id="33" name="Picture 3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103443" y="241376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35092" y="551434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992967" y="4134908"/>
            <a:ext cx="2305524" cy="251429"/>
          </a:xfrm>
          <a:prstGeom prst="rect">
            <a:avLst/>
          </a:prstGeom>
        </p:spPr>
      </p:pic>
      <p:sp>
        <p:nvSpPr>
          <p:cNvPr id="139" name="Block Arc 44 9"/>
          <p:cNvSpPr>
            <a:spLocks/>
          </p:cNvSpPr>
          <p:nvPr/>
        </p:nvSpPr>
        <p:spPr bwMode="auto">
          <a:xfrm rot="10800000">
            <a:off x="9601262" y="630854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8106696" y="339491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8449394" y="131189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8496082" y="279710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9385333" y="631490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8437511" y="95194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573091" y="2906377"/>
            <a:ext cx="1039237" cy="245333"/>
          </a:xfrm>
          <a:prstGeom prst="rect">
            <a:avLst/>
          </a:prstGeom>
        </p:spPr>
      </p:pic>
      <p:grpSp>
        <p:nvGrpSpPr>
          <p:cNvPr id="60" name="Group 59"/>
          <p:cNvGrpSpPr/>
          <p:nvPr/>
        </p:nvGrpSpPr>
        <p:grpSpPr>
          <a:xfrm>
            <a:off x="5845917" y="113566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4817573" y="632598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2092710" y="3151710"/>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2447239" y="376624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3595351" y="158726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3671562" y="1294059"/>
            <a:ext cx="755335" cy="369332"/>
          </a:xfrm>
          <a:prstGeom prst="rect">
            <a:avLst/>
          </a:prstGeom>
          <a:noFill/>
        </p:spPr>
        <p:txBody>
          <a:bodyPr wrap="none" rtlCol="0">
            <a:spAutoFit/>
          </a:bodyPr>
          <a:lstStyle/>
          <a:p>
            <a:r>
              <a:rPr lang="en-US" sz="1800" b="0" dirty="0"/>
              <a:t>10 cm</a:t>
            </a:r>
          </a:p>
        </p:txBody>
      </p:sp>
      <p:cxnSp>
        <p:nvCxnSpPr>
          <p:cNvPr id="178" name="Straight Connector 177"/>
          <p:cNvCxnSpPr/>
          <p:nvPr/>
        </p:nvCxnSpPr>
        <p:spPr bwMode="auto">
          <a:xfrm flipH="1">
            <a:off x="2447239" y="385307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80" name="Straight Arrow Connector 179"/>
          <p:cNvCxnSpPr>
            <a:cxnSpLocks/>
            <a:stCxn id="140" idx="3"/>
          </p:cNvCxnSpPr>
          <p:nvPr/>
        </p:nvCxnSpPr>
        <p:spPr bwMode="auto">
          <a:xfrm>
            <a:off x="2046306" y="3361920"/>
            <a:ext cx="400933" cy="342417"/>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190629" y="3591522"/>
            <a:ext cx="986167" cy="369332"/>
          </a:xfrm>
          <a:prstGeom prst="rect">
            <a:avLst/>
          </a:prstGeom>
          <a:noFill/>
        </p:spPr>
        <p:txBody>
          <a:bodyPr wrap="none" rtlCol="0">
            <a:spAutoFit/>
          </a:bodyPr>
          <a:lstStyle/>
          <a:p>
            <a:r>
              <a:rPr lang="en-US" sz="1800" b="0" dirty="0"/>
              <a:t>Pipe OD</a:t>
            </a:r>
          </a:p>
        </p:txBody>
      </p:sp>
      <p:cxnSp>
        <p:nvCxnSpPr>
          <p:cNvPr id="182" name="Straight Arrow Connector 181"/>
          <p:cNvCxnSpPr>
            <a:cxnSpLocks/>
            <a:stCxn id="181" idx="3"/>
          </p:cNvCxnSpPr>
          <p:nvPr/>
        </p:nvCxnSpPr>
        <p:spPr bwMode="auto">
          <a:xfrm>
            <a:off x="2176796" y="3776188"/>
            <a:ext cx="287873" cy="36068"/>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a:cxnSpLocks/>
          </p:cNvCxnSpPr>
          <p:nvPr/>
        </p:nvCxnSpPr>
        <p:spPr bwMode="auto">
          <a:xfrm flipH="1">
            <a:off x="1866734" y="1146245"/>
            <a:ext cx="3183052"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3680111" y="1059936"/>
            <a:ext cx="755335" cy="369332"/>
          </a:xfrm>
          <a:prstGeom prst="rect">
            <a:avLst/>
          </a:prstGeom>
          <a:noFill/>
        </p:spPr>
        <p:txBody>
          <a:bodyPr wrap="none" rtlCol="0">
            <a:spAutoFit/>
          </a:bodyPr>
          <a:lstStyle/>
          <a:p>
            <a:r>
              <a:rPr lang="en-US" sz="1800" b="0" dirty="0"/>
              <a:t>10 cm</a:t>
            </a:r>
          </a:p>
        </p:txBody>
      </p:sp>
      <p:pic>
        <p:nvPicPr>
          <p:cNvPr id="14345" name="Picture 14344"/>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008789" y="992233"/>
            <a:ext cx="1664479" cy="134890"/>
          </a:xfrm>
          <a:prstGeom prst="rect">
            <a:avLst/>
          </a:prstGeom>
        </p:spPr>
      </p:pic>
      <p:cxnSp>
        <p:nvCxnSpPr>
          <p:cNvPr id="170" name="Straight Arrow Connector 169">
            <a:extLst>
              <a:ext uri="{FF2B5EF4-FFF2-40B4-BE49-F238E27FC236}">
                <a16:creationId xmlns:a16="http://schemas.microsoft.com/office/drawing/2014/main" id="{3BD03C8A-DF00-49AC-9C6D-4F6E7943A599}"/>
              </a:ext>
            </a:extLst>
          </p:cNvPr>
          <p:cNvCxnSpPr/>
          <p:nvPr/>
        </p:nvCxnSpPr>
        <p:spPr bwMode="auto">
          <a:xfrm>
            <a:off x="2128979" y="407756"/>
            <a:ext cx="0" cy="717780"/>
          </a:xfrm>
          <a:prstGeom prst="straightConnector1">
            <a:avLst/>
          </a:prstGeom>
          <a:noFill/>
          <a:ln w="12700" cap="flat" cmpd="sng" algn="ctr">
            <a:solidFill>
              <a:schemeClr val="bg2"/>
            </a:solidFill>
            <a:prstDash val="solid"/>
            <a:round/>
            <a:headEnd type="arrow" w="med" len="med"/>
            <a:tailEnd type="arrow" w="med" len="med"/>
          </a:ln>
          <a:effectLst/>
        </p:spPr>
      </p:cxnSp>
      <p:pic>
        <p:nvPicPr>
          <p:cNvPr id="43" name="Picture 42" descr="\documentclass{article}&#10;\usepackage{amsmath}&#10;\pagestyle{empty}&#10;\begin{document}&#10;&#10;$HL_{Fi_{total}}$&#10;&#10;\end{document}" title="IguanaTex Bitmap Display">
            <a:extLst>
              <a:ext uri="{FF2B5EF4-FFF2-40B4-BE49-F238E27FC236}">
                <a16:creationId xmlns:a16="http://schemas.microsoft.com/office/drawing/2014/main" id="{7E2D2CC4-8AD5-48B8-ACB1-CBE6E7BCCB12}"/>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586002" y="643322"/>
            <a:ext cx="996571" cy="237714"/>
          </a:xfrm>
          <a:prstGeom prst="rect">
            <a:avLst/>
          </a:prstGeom>
          <a:solidFill>
            <a:schemeClr val="bg1"/>
          </a:solidFill>
        </p:spPr>
      </p:pic>
      <p:cxnSp>
        <p:nvCxnSpPr>
          <p:cNvPr id="179" name="Straight Arrow Connector 178">
            <a:extLst>
              <a:ext uri="{FF2B5EF4-FFF2-40B4-BE49-F238E27FC236}">
                <a16:creationId xmlns:a16="http://schemas.microsoft.com/office/drawing/2014/main" id="{35F428E5-9865-42AB-9ACA-39CB4A45952B}"/>
              </a:ext>
            </a:extLst>
          </p:cNvPr>
          <p:cNvCxnSpPr>
            <a:cxnSpLocks/>
          </p:cNvCxnSpPr>
          <p:nvPr/>
        </p:nvCxnSpPr>
        <p:spPr bwMode="auto">
          <a:xfrm>
            <a:off x="3842205" y="403289"/>
            <a:ext cx="0" cy="522283"/>
          </a:xfrm>
          <a:prstGeom prst="straightConnector1">
            <a:avLst/>
          </a:prstGeom>
          <a:noFill/>
          <a:ln w="12700" cap="flat" cmpd="sng" algn="ctr">
            <a:solidFill>
              <a:schemeClr val="bg2"/>
            </a:solidFill>
            <a:prstDash val="solid"/>
            <a:round/>
            <a:headEnd type="arrow" w="med" len="med"/>
            <a:tailEnd type="arrow" w="med" len="med"/>
          </a:ln>
          <a:effectLst/>
        </p:spPr>
      </p:cxnSp>
      <p:pic>
        <p:nvPicPr>
          <p:cNvPr id="32" name="Picture 3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11854" y="488672"/>
            <a:ext cx="1386666" cy="246857"/>
          </a:xfrm>
          <a:prstGeom prst="rect">
            <a:avLst/>
          </a:prstGeom>
          <a:solidFill>
            <a:schemeClr val="bg1"/>
          </a:solidFill>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9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457200" y="1600200"/>
            <a:ext cx="8020050" cy="4525963"/>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4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8495723" y="1884178"/>
            <a:ext cx="3239077" cy="4554722"/>
          </a:xfrm>
          <a:prstGeom prst="rect">
            <a:avLst/>
          </a:prstGeom>
          <a:noFill/>
          <a:ln w="9525">
            <a:noFill/>
            <a:miter lim="800000"/>
            <a:headEnd/>
            <a:tailEnd/>
          </a:ln>
          <a:effectLst/>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66295" y="1500357"/>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302394" y="212746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r>
              <a:rPr lang="en-US" dirty="0"/>
              <a:t>No evidence yet of breakthrough happening before max head loss. Thus shallower filters may be possible</a:t>
            </a:r>
          </a:p>
          <a:p>
            <a:r>
              <a:rPr lang="en-US" dirty="0"/>
              <a:t>Big goal is to eliminate slots</a:t>
            </a:r>
          </a:p>
          <a:p>
            <a:r>
              <a:rPr lang="en-US" dirty="0"/>
              <a:t>More research required to improve the design</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AguaClara: </a:t>
            </a:r>
            <a:r>
              <a:rPr lang="en-US" sz="2400" dirty="0"/>
              <a:t>Flocculation – Floc Filter – Settle – Filter</a:t>
            </a:r>
          </a:p>
          <a:p>
            <a:pPr lvl="1"/>
            <a:r>
              <a:rPr lang="en-US" dirty="0"/>
              <a:t>Able to treat very high turbidities because filter is the polishing step</a:t>
            </a:r>
          </a:p>
          <a:p>
            <a:pPr lvl="1"/>
            <a:r>
              <a:rPr lang="en-US" dirty="0"/>
              <a:t>Effluent from clarifier should be less than 2 NTU (and much lower is much better)</a:t>
            </a:r>
          </a:p>
          <a:p>
            <a:r>
              <a:rPr lang="en-US" dirty="0"/>
              <a:t>Conventional: </a:t>
            </a:r>
            <a:r>
              <a:rPr lang="en-US" sz="2400" dirty="0"/>
              <a:t>Flocculate – Settle – Filter</a:t>
            </a:r>
          </a:p>
          <a:p>
            <a:pPr lvl="1"/>
            <a:r>
              <a:rPr lang="en-US" dirty="0"/>
              <a:t>Same as above</a:t>
            </a:r>
          </a:p>
          <a:p>
            <a:r>
              <a:rPr lang="en-US" dirty="0"/>
              <a:t>Direct: </a:t>
            </a:r>
            <a:r>
              <a:rPr lang="en-US" sz="2400" dirty="0"/>
              <a:t>add Coagulant and then Filter </a:t>
            </a:r>
          </a:p>
          <a:p>
            <a:pPr lvl="1"/>
            <a:r>
              <a:rPr lang="en-US" dirty="0"/>
              <a:t>An option if raw water turbidity and dissolved organics are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Remove the majority of the particles and dissolved organics using flocculation/floc filter/plate (or tube) settlers</a:t>
            </a:r>
          </a:p>
        </p:txBody>
      </p:sp>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pPr lvl="1"/>
            <a:r>
              <a:rPr lang="en-US" dirty="0"/>
              <a:t>No big valves needed!</a:t>
            </a:r>
          </a:p>
          <a:p>
            <a:r>
              <a:rPr lang="en-US" dirty="0"/>
              <a:t>RSF (and </a:t>
            </a:r>
            <a:r>
              <a:rPr lang="en-US" dirty="0" err="1"/>
              <a:t>StaRS</a:t>
            </a:r>
            <a:r>
              <a:rPr lang="en-US" dirty="0"/>
              <a:t>) require pretreatment with coagulant</a:t>
            </a:r>
          </a:p>
          <a:p>
            <a:r>
              <a:rPr lang="en-US" dirty="0"/>
              <a:t>Sand Filters CAN NOT treat high turbidity water</a:t>
            </a:r>
          </a:p>
          <a:p>
            <a:pPr marL="0" indent="0">
              <a:buNone/>
            </a:pPr>
            <a:endParaRPr lang="en-US" dirty="0"/>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p:txBody>
          <a:bodyPr/>
          <a:lstStyle/>
          <a:p>
            <a:r>
              <a:rPr lang="en-US" sz="2800" dirty="0"/>
              <a:t>First filters to be used on a widespread basis</a:t>
            </a:r>
          </a:p>
          <a:p>
            <a:r>
              <a:rPr lang="en-US" sz="2800" dirty="0"/>
              <a:t>Fine sand with an effective size of 0.2 mm</a:t>
            </a:r>
          </a:p>
          <a:p>
            <a:r>
              <a:rPr lang="en-US" sz="2800" dirty="0"/>
              <a:t>Low flow rates (0.03-0.12 mm/s)</a:t>
            </a:r>
          </a:p>
          <a:p>
            <a:r>
              <a:rPr lang="en-US" sz="2800" dirty="0" err="1"/>
              <a:t>Schmutzdecke</a:t>
            </a:r>
            <a:r>
              <a:rPr lang="en-US" sz="2800" dirty="0"/>
              <a:t> (_____ ____) forms on top of the filter (surface filtration)</a:t>
            </a:r>
          </a:p>
          <a:p>
            <a:pPr lvl="1"/>
            <a:r>
              <a:rPr lang="en-US" sz="2400" dirty="0"/>
              <a:t>causes high head loss</a:t>
            </a:r>
          </a:p>
          <a:p>
            <a:pPr lvl="1"/>
            <a:r>
              <a:rPr lang="en-US" sz="2400" dirty="0"/>
              <a:t>must be removed periodically</a:t>
            </a:r>
          </a:p>
          <a:p>
            <a:r>
              <a:rPr lang="en-US" sz="2800" dirty="0"/>
              <a:t>Used without coagulation/flocculation!</a:t>
            </a:r>
          </a:p>
          <a:p>
            <a:r>
              <a:rPr lang="en-US" sz="2800" dirty="0"/>
              <a:t>Turbidity should always be less than 10 NTU with a lower average to prevent rapid clogging</a:t>
            </a:r>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10850306" y="21590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3"/>
            <a:ext cx="12192000" cy="9144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99"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12149186" cy="80200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1.66667E-6 -2.59259E-6 L 0.17135 -0.59815 " pathEditMode="relative" rAng="0" ptsTypes="AA">
                                      <p:cBhvr>
                                        <p:cTn id="6" dur="2000" fill="hold"/>
                                        <p:tgtEl>
                                          <p:spTgt spid="563201"/>
                                        </p:tgtEl>
                                        <p:attrNameLst>
                                          <p:attrName>ppt_x</p:attrName>
                                          <p:attrName>ppt_y</p:attrName>
                                        </p:attrNameLst>
                                      </p:cBhvr>
                                      <p:rCtr x="8568" y="-2990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2.91667E-6 -2.22222E-6 L 0.00338 -0.99583 " pathEditMode="relative" rAng="0" ptsTypes="AA">
                                      <p:cBhvr>
                                        <p:cTn id="10" dur="2000" fill="hold"/>
                                        <p:tgtEl>
                                          <p:spTgt spid="563202"/>
                                        </p:tgtEl>
                                        <p:attrNameLst>
                                          <p:attrName>ppt_x</p:attrName>
                                          <p:attrName>ppt_y</p:attrName>
                                        </p:attrNameLst>
                                      </p:cBhvr>
                                      <p:rCtr x="169" y="-4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490.4387"/>
  <p:tag name="LATEXADDIN" val="\documentclass{article}&#10;\usepackage{amsmath}&#10;\pagestyle{empty}&#10;\begin{document}&#10;&#10;$HL_{Fi_{tota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116295</TotalTime>
  <Words>3829</Words>
  <Application>Microsoft Office PowerPoint</Application>
  <PresentationFormat>Widescreen</PresentationFormat>
  <Paragraphs>559</Paragraphs>
  <Slides>73</Slides>
  <Notes>42</Notes>
  <HiddenSlides>0</HiddenSlides>
  <MMClips>4</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5" baseType="lpstr">
      <vt:lpstr>Book Antiqua</vt:lpstr>
      <vt:lpstr>Candara</vt:lpstr>
      <vt:lpstr>Arial</vt:lpstr>
      <vt:lpstr>Century Gothic</vt:lpstr>
      <vt:lpstr>Cambria Math</vt:lpstr>
      <vt:lpstr>Wingdings</vt:lpstr>
      <vt:lpstr>Calibri</vt:lpstr>
      <vt:lpstr>Monotype Sorts</vt:lpstr>
      <vt:lpstr>Times New Roman</vt:lpstr>
      <vt:lpstr>Symbol</vt:lpstr>
      <vt:lpstr>SWOT 2021</vt:lpstr>
      <vt:lpstr>Photo Editor Photo</vt:lpstr>
      <vt:lpstr>Filtration Design</vt:lpstr>
      <vt:lpstr>Filtration Outline</vt:lpstr>
      <vt:lpstr>Categorizing Filters</vt:lpstr>
      <vt:lpstr>Sand Filtration Technologies</vt:lpstr>
      <vt:lpstr>Filter range of applicability  The “if it is dirty, filter it” Myth</vt:lpstr>
      <vt:lpstr>Floc/Floc Filter/Plate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PowerPoint Presentation</vt:lpstr>
      <vt:lpstr>PowerPoint Presentation</vt:lpstr>
      <vt:lpstr>PowerPoint Presentation</vt:lpstr>
      <vt:lpstr>PowerPoint Presentation</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StaRS Optimization</vt:lpstr>
      <vt:lpstr>PowerPoint Presentation</vt:lpstr>
      <vt:lpstr>Conclusions…</vt:lpstr>
      <vt:lpstr>…Conclusions…</vt:lpstr>
      <vt:lpstr>StaRS Design Guidelines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5848</cp:revision>
  <cp:lastPrinted>2014-11-08T19:01:33Z</cp:lastPrinted>
  <dcterms:created xsi:type="dcterms:W3CDTF">2004-05-06T14:53:47Z</dcterms:created>
  <dcterms:modified xsi:type="dcterms:W3CDTF">2022-03-22T17:29:39Z</dcterms:modified>
</cp:coreProperties>
</file>